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86465A-5114-41F6-ACE6-58EB47AB4EC3}"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49D488-AFD5-4CA6-903C-C2F85F91BF9F}" type="slidenum">
              <a:rPr lang="en-US" smtClean="0"/>
              <a:t>‹#›</a:t>
            </a:fld>
            <a:endParaRPr lang="en-US"/>
          </a:p>
        </p:txBody>
      </p:sp>
    </p:spTree>
    <p:extLst>
      <p:ext uri="{BB962C8B-B14F-4D97-AF65-F5344CB8AC3E}">
        <p14:creationId xmlns:p14="http://schemas.microsoft.com/office/powerpoint/2010/main" val="3333131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86465A-5114-41F6-ACE6-58EB47AB4EC3}"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49D488-AFD5-4CA6-903C-C2F85F91BF9F}" type="slidenum">
              <a:rPr lang="en-US" smtClean="0"/>
              <a:t>‹#›</a:t>
            </a:fld>
            <a:endParaRPr lang="en-US"/>
          </a:p>
        </p:txBody>
      </p:sp>
    </p:spTree>
    <p:extLst>
      <p:ext uri="{BB962C8B-B14F-4D97-AF65-F5344CB8AC3E}">
        <p14:creationId xmlns:p14="http://schemas.microsoft.com/office/powerpoint/2010/main" val="1442429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86465A-5114-41F6-ACE6-58EB47AB4EC3}"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49D488-AFD5-4CA6-903C-C2F85F91BF9F}" type="slidenum">
              <a:rPr lang="en-US" smtClean="0"/>
              <a:t>‹#›</a:t>
            </a:fld>
            <a:endParaRPr lang="en-US"/>
          </a:p>
        </p:txBody>
      </p:sp>
    </p:spTree>
    <p:extLst>
      <p:ext uri="{BB962C8B-B14F-4D97-AF65-F5344CB8AC3E}">
        <p14:creationId xmlns:p14="http://schemas.microsoft.com/office/powerpoint/2010/main" val="2361874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86465A-5114-41F6-ACE6-58EB47AB4EC3}"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49D488-AFD5-4CA6-903C-C2F85F91BF9F}" type="slidenum">
              <a:rPr lang="en-US" smtClean="0"/>
              <a:t>‹#›</a:t>
            </a:fld>
            <a:endParaRPr lang="en-US"/>
          </a:p>
        </p:txBody>
      </p:sp>
    </p:spTree>
    <p:extLst>
      <p:ext uri="{BB962C8B-B14F-4D97-AF65-F5344CB8AC3E}">
        <p14:creationId xmlns:p14="http://schemas.microsoft.com/office/powerpoint/2010/main" val="2209846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86465A-5114-41F6-ACE6-58EB47AB4EC3}" type="datetimeFigureOut">
              <a:rPr lang="en-US" smtClean="0"/>
              <a:t>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49D488-AFD5-4CA6-903C-C2F85F91BF9F}" type="slidenum">
              <a:rPr lang="en-US" smtClean="0"/>
              <a:t>‹#›</a:t>
            </a:fld>
            <a:endParaRPr lang="en-US"/>
          </a:p>
        </p:txBody>
      </p:sp>
    </p:spTree>
    <p:extLst>
      <p:ext uri="{BB962C8B-B14F-4D97-AF65-F5344CB8AC3E}">
        <p14:creationId xmlns:p14="http://schemas.microsoft.com/office/powerpoint/2010/main" val="3394777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86465A-5114-41F6-ACE6-58EB47AB4EC3}" type="datetimeFigureOut">
              <a:rPr lang="en-US" smtClean="0"/>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49D488-AFD5-4CA6-903C-C2F85F91BF9F}" type="slidenum">
              <a:rPr lang="en-US" smtClean="0"/>
              <a:t>‹#›</a:t>
            </a:fld>
            <a:endParaRPr lang="en-US"/>
          </a:p>
        </p:txBody>
      </p:sp>
    </p:spTree>
    <p:extLst>
      <p:ext uri="{BB962C8B-B14F-4D97-AF65-F5344CB8AC3E}">
        <p14:creationId xmlns:p14="http://schemas.microsoft.com/office/powerpoint/2010/main" val="3037875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86465A-5114-41F6-ACE6-58EB47AB4EC3}" type="datetimeFigureOut">
              <a:rPr lang="en-US" smtClean="0"/>
              <a:t>2/7/2021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49D488-AFD5-4CA6-903C-C2F85F91BF9F}" type="slidenum">
              <a:rPr lang="en-US" smtClean="0"/>
              <a:t>‹#›</a:t>
            </a:fld>
            <a:endParaRPr lang="en-US"/>
          </a:p>
        </p:txBody>
      </p:sp>
    </p:spTree>
    <p:extLst>
      <p:ext uri="{BB962C8B-B14F-4D97-AF65-F5344CB8AC3E}">
        <p14:creationId xmlns:p14="http://schemas.microsoft.com/office/powerpoint/2010/main" val="4017429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86465A-5114-41F6-ACE6-58EB47AB4EC3}" type="datetimeFigureOut">
              <a:rPr lang="en-US" smtClean="0"/>
              <a:t>2/7/2021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49D488-AFD5-4CA6-903C-C2F85F91BF9F}" type="slidenum">
              <a:rPr lang="en-US" smtClean="0"/>
              <a:t>‹#›</a:t>
            </a:fld>
            <a:endParaRPr lang="en-US"/>
          </a:p>
        </p:txBody>
      </p:sp>
    </p:spTree>
    <p:extLst>
      <p:ext uri="{BB962C8B-B14F-4D97-AF65-F5344CB8AC3E}">
        <p14:creationId xmlns:p14="http://schemas.microsoft.com/office/powerpoint/2010/main" val="10873889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86465A-5114-41F6-ACE6-58EB47AB4EC3}" type="datetimeFigureOut">
              <a:rPr lang="en-US" smtClean="0"/>
              <a:t>2/7/2021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49D488-AFD5-4CA6-903C-C2F85F91BF9F}" type="slidenum">
              <a:rPr lang="en-US" smtClean="0"/>
              <a:t>‹#›</a:t>
            </a:fld>
            <a:endParaRPr lang="en-US"/>
          </a:p>
        </p:txBody>
      </p:sp>
    </p:spTree>
    <p:extLst>
      <p:ext uri="{BB962C8B-B14F-4D97-AF65-F5344CB8AC3E}">
        <p14:creationId xmlns:p14="http://schemas.microsoft.com/office/powerpoint/2010/main" val="4263379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86465A-5114-41F6-ACE6-58EB47AB4EC3}" type="datetimeFigureOut">
              <a:rPr lang="en-US" smtClean="0"/>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49D488-AFD5-4CA6-903C-C2F85F91BF9F}" type="slidenum">
              <a:rPr lang="en-US" smtClean="0"/>
              <a:t>‹#›</a:t>
            </a:fld>
            <a:endParaRPr lang="en-US"/>
          </a:p>
        </p:txBody>
      </p:sp>
    </p:spTree>
    <p:extLst>
      <p:ext uri="{BB962C8B-B14F-4D97-AF65-F5344CB8AC3E}">
        <p14:creationId xmlns:p14="http://schemas.microsoft.com/office/powerpoint/2010/main" val="777131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86465A-5114-41F6-ACE6-58EB47AB4EC3}" type="datetimeFigureOut">
              <a:rPr lang="en-US" smtClean="0"/>
              <a:t>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49D488-AFD5-4CA6-903C-C2F85F91BF9F}" type="slidenum">
              <a:rPr lang="en-US" smtClean="0"/>
              <a:t>‹#›</a:t>
            </a:fld>
            <a:endParaRPr lang="en-US"/>
          </a:p>
        </p:txBody>
      </p:sp>
    </p:spTree>
    <p:extLst>
      <p:ext uri="{BB962C8B-B14F-4D97-AF65-F5344CB8AC3E}">
        <p14:creationId xmlns:p14="http://schemas.microsoft.com/office/powerpoint/2010/main" val="2123348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86465A-5114-41F6-ACE6-58EB47AB4EC3}" type="datetimeFigureOut">
              <a:rPr lang="en-US" smtClean="0"/>
              <a:t>2/7/2021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49D488-AFD5-4CA6-903C-C2F85F91BF9F}" type="slidenum">
              <a:rPr lang="en-US" smtClean="0"/>
              <a:t>‹#›</a:t>
            </a:fld>
            <a:endParaRPr lang="en-US"/>
          </a:p>
        </p:txBody>
      </p:sp>
    </p:spTree>
    <p:extLst>
      <p:ext uri="{BB962C8B-B14F-4D97-AF65-F5344CB8AC3E}">
        <p14:creationId xmlns:p14="http://schemas.microsoft.com/office/powerpoint/2010/main" val="1398084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ru-RU" sz="2000" dirty="0"/>
              <a:t>Интегрисане академске студије фармације</a:t>
            </a:r>
            <a:br>
              <a:rPr lang="ru-RU" sz="2000" dirty="0"/>
            </a:br>
            <a:r>
              <a:rPr lang="ru-RU" sz="2000" dirty="0"/>
              <a:t/>
            </a:r>
            <a:br>
              <a:rPr lang="ru-RU" sz="2000" dirty="0"/>
            </a:br>
            <a:r>
              <a:rPr lang="ru-RU" sz="2000" dirty="0"/>
              <a:t>Социјална фармација</a:t>
            </a:r>
            <a:br>
              <a:rPr lang="ru-RU" sz="2000" dirty="0"/>
            </a:br>
            <a:r>
              <a:rPr lang="ru-RU" sz="2000" dirty="0"/>
              <a:t>Тематска јединица </a:t>
            </a:r>
            <a:r>
              <a:rPr lang="ru-RU" sz="2000" dirty="0" smtClean="0"/>
              <a:t>бр.10</a:t>
            </a:r>
            <a:endParaRPr lang="en-US" sz="2000" dirty="0"/>
          </a:p>
        </p:txBody>
      </p:sp>
      <p:sp>
        <p:nvSpPr>
          <p:cNvPr id="3" name="Subtitle 2"/>
          <p:cNvSpPr>
            <a:spLocks noGrp="1"/>
          </p:cNvSpPr>
          <p:nvPr>
            <p:ph type="subTitle" idx="1"/>
          </p:nvPr>
        </p:nvSpPr>
        <p:spPr>
          <a:xfrm>
            <a:off x="1408090" y="4181588"/>
            <a:ext cx="9144000" cy="1655762"/>
          </a:xfrm>
        </p:spPr>
        <p:txBody>
          <a:bodyPr/>
          <a:lstStyle/>
          <a:p>
            <a:r>
              <a:rPr lang="sr-Cyrl-RS" dirty="0"/>
              <a:t>Право на здравље и права пацијената у систему здравствене </a:t>
            </a:r>
            <a:r>
              <a:rPr lang="sr-Cyrl-RS" dirty="0" smtClean="0"/>
              <a:t>заштите</a:t>
            </a:r>
            <a:r>
              <a:rPr lang="fr-FR" dirty="0"/>
              <a:t> </a:t>
            </a:r>
            <a:r>
              <a:rPr lang="en-US" dirty="0" smtClean="0">
                <a:effectLst/>
              </a:rPr>
              <a:t> </a:t>
            </a:r>
            <a:r>
              <a:rPr lang="fr-FR" dirty="0"/>
              <a:t> </a:t>
            </a:r>
            <a:endParaRPr lang="sr-Cyrl-RS" dirty="0" smtClean="0"/>
          </a:p>
          <a:p>
            <a:r>
              <a:rPr lang="sr-Cyrl-RS" dirty="0"/>
              <a:t>д</a:t>
            </a:r>
            <a:r>
              <a:rPr lang="sr-Cyrl-RS" dirty="0" smtClean="0"/>
              <a:t>оц. др Оливера Миловановић</a:t>
            </a:r>
            <a:endParaRPr lang="en-US" dirty="0"/>
          </a:p>
        </p:txBody>
      </p:sp>
      <p:pic>
        <p:nvPicPr>
          <p:cNvPr id="4" name="Picture 7" descr="E:\DOKUMENTI\Nimda dokumenti\memo grb.png"/>
          <p:cNvPicPr>
            <a:picLocks noChangeAspect="1" noChangeArrowheads="1"/>
          </p:cNvPicPr>
          <p:nvPr/>
        </p:nvPicPr>
        <p:blipFill>
          <a:blip r:embed="rId2" cstate="print"/>
          <a:srcRect/>
          <a:stretch>
            <a:fillRect/>
          </a:stretch>
        </p:blipFill>
        <p:spPr bwMode="auto">
          <a:xfrm>
            <a:off x="2155821" y="225575"/>
            <a:ext cx="7856538" cy="1441450"/>
          </a:xfrm>
          <a:prstGeom prst="rect">
            <a:avLst/>
          </a:prstGeom>
          <a:noFill/>
          <a:ln w="9525">
            <a:noFill/>
            <a:miter lim="800000"/>
            <a:headEnd/>
            <a:tailEnd/>
          </a:ln>
        </p:spPr>
      </p:pic>
    </p:spTree>
    <p:extLst>
      <p:ext uri="{BB962C8B-B14F-4D97-AF65-F5344CB8AC3E}">
        <p14:creationId xmlns:p14="http://schemas.microsoft.com/office/powerpoint/2010/main" val="1736405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049" y="184822"/>
            <a:ext cx="10515600" cy="781095"/>
          </a:xfrm>
        </p:spPr>
        <p:txBody>
          <a:bodyPr>
            <a:normAutofit fontScale="90000"/>
          </a:bodyPr>
          <a:lstStyle/>
          <a:p>
            <a:pPr algn="ctr"/>
            <a:r>
              <a:rPr lang="sr-Cyrl-RS" sz="2800" dirty="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218941" y="1184856"/>
            <a:ext cx="11642501" cy="5306095"/>
          </a:xfrm>
        </p:spPr>
        <p:txBody>
          <a:bodyPr>
            <a:normAutofit fontScale="92500" lnSpcReduction="10000"/>
          </a:bodyPr>
          <a:lstStyle/>
          <a:p>
            <a:pPr marL="0" indent="0">
              <a:buNone/>
            </a:pPr>
            <a:r>
              <a:rPr lang="sr-Cyrl-RS" dirty="0" smtClean="0"/>
              <a:t>Недостаци постојећих модела односа лекар-пацијент</a:t>
            </a:r>
          </a:p>
          <a:p>
            <a:r>
              <a:rPr lang="sr-Cyrl-RS" dirty="0" smtClean="0"/>
              <a:t>Патерналистички модел: моћ пациејнтовог одлучивања мање је вреднована од клиничке процене а самим тим и потреба свеобухватног инфромисања пацијента.</a:t>
            </a:r>
          </a:p>
          <a:p>
            <a:r>
              <a:rPr lang="sr-Cyrl-RS" dirty="0" smtClean="0"/>
              <a:t>Информативни модел: лекар се посматра као избор инфромација а пацијент је као потрошач у најбољем положају да процењује шта је у његовом интересу.</a:t>
            </a:r>
          </a:p>
          <a:p>
            <a:r>
              <a:rPr lang="sr-Cyrl-RS" dirty="0" smtClean="0"/>
              <a:t>Интерпретативни модел: собзиром да су пацијенти склони да се ослоне на препоруку лекара, посебно збуњујуће за хоспитализоване пацијенте може бити доношење одлуке када поред ординирајућег лекара псотоје и други који га лече.</a:t>
            </a:r>
          </a:p>
          <a:p>
            <a:r>
              <a:rPr lang="sr-Cyrl-RS" dirty="0" smtClean="0"/>
              <a:t>Саветодавни модел: здравствени радник чести не зна колико треба да каже и коме прво, пацијенту или његовој породици, осим ако нема сагласност пацијента за сваку ситуацију, а не само када треба рећи дијагнозу или донети одлуку о одржавању живота. </a:t>
            </a:r>
            <a:endParaRPr lang="en-US" dirty="0"/>
          </a:p>
        </p:txBody>
      </p:sp>
    </p:spTree>
    <p:extLst>
      <p:ext uri="{BB962C8B-B14F-4D97-AF65-F5344CB8AC3E}">
        <p14:creationId xmlns:p14="http://schemas.microsoft.com/office/powerpoint/2010/main" val="40138499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927" y="223458"/>
            <a:ext cx="10515600" cy="793974"/>
          </a:xfrm>
        </p:spPr>
        <p:txBody>
          <a:bodyPr>
            <a:normAutofit fontScale="90000"/>
          </a:bodyPr>
          <a:lstStyle/>
          <a:p>
            <a:pPr algn="ctr"/>
            <a:r>
              <a:rPr lang="sr-Cyrl-RS" sz="2800" dirty="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335923" y="1130165"/>
            <a:ext cx="11564156" cy="5399424"/>
          </a:xfrm>
        </p:spPr>
        <p:txBody>
          <a:bodyPr/>
          <a:lstStyle/>
          <a:p>
            <a:pPr marL="0" indent="0">
              <a:buNone/>
            </a:pPr>
            <a:r>
              <a:rPr lang="sr-Cyrl-RS" dirty="0" smtClean="0"/>
              <a:t>Поред наведених постоје и:</a:t>
            </a:r>
          </a:p>
          <a:p>
            <a:r>
              <a:rPr lang="sr-Cyrl-RS" dirty="0" smtClean="0"/>
              <a:t>Модел уговорених односа тј. подела обавеза и одговорност</a:t>
            </a:r>
          </a:p>
          <a:p>
            <a:r>
              <a:rPr lang="sr-Cyrl-RS" dirty="0" smtClean="0"/>
              <a:t>Модел партнерских односа: партенрски однос између даваоца здравствених услуга и пацијената</a:t>
            </a:r>
          </a:p>
          <a:p>
            <a:r>
              <a:rPr lang="sr-Cyrl-RS" dirty="0" smtClean="0"/>
              <a:t>Модел заједничког одлучивања: подразумева оснаживање пацијената путем повећања његовог знања, вештина и самопоуздања.</a:t>
            </a:r>
          </a:p>
          <a:p>
            <a:endParaRPr lang="sr-Cyrl-RS" dirty="0"/>
          </a:p>
          <a:p>
            <a:pPr marL="0" indent="0">
              <a:buNone/>
            </a:pPr>
            <a:r>
              <a:rPr lang="sr-Cyrl-RS" dirty="0" smtClean="0"/>
              <a:t>У односу са здравственим радником пацијент може имати улогу која је:</a:t>
            </a:r>
          </a:p>
          <a:p>
            <a:r>
              <a:rPr lang="sr-Cyrl-RS" dirty="0" smtClean="0"/>
              <a:t>Активна</a:t>
            </a:r>
          </a:p>
          <a:p>
            <a:r>
              <a:rPr lang="sr-Cyrl-RS" dirty="0" smtClean="0"/>
              <a:t>Пасивна</a:t>
            </a:r>
          </a:p>
          <a:p>
            <a:r>
              <a:rPr lang="sr-Cyrl-RS" dirty="0" smtClean="0"/>
              <a:t>Улогу сарадника</a:t>
            </a:r>
            <a:endParaRPr lang="en-US" dirty="0"/>
          </a:p>
        </p:txBody>
      </p:sp>
    </p:spTree>
    <p:extLst>
      <p:ext uri="{BB962C8B-B14F-4D97-AF65-F5344CB8AC3E}">
        <p14:creationId xmlns:p14="http://schemas.microsoft.com/office/powerpoint/2010/main" val="16957900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9093"/>
            <a:ext cx="10515600" cy="888643"/>
          </a:xfrm>
        </p:spPr>
        <p:txBody>
          <a:bodyPr>
            <a:normAutofit/>
          </a:bodyPr>
          <a:lstStyle/>
          <a:p>
            <a:pPr algn="ctr"/>
            <a:r>
              <a:rPr lang="sr-Cyrl-RS" sz="2800" dirty="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373487" y="1249251"/>
            <a:ext cx="11410682" cy="5254580"/>
          </a:xfrm>
        </p:spPr>
        <p:txBody>
          <a:bodyPr/>
          <a:lstStyle/>
          <a:p>
            <a:r>
              <a:rPr lang="sr-Cyrl-RS" dirty="0" smtClean="0"/>
              <a:t>У периоду од 1996. до 1999. године Савет Европе доноси Конвенцију о људским правима и биомедицини, којим се наглашава да „интереси и добробит људског бића имају предност н интересима друштва и науке.“</a:t>
            </a:r>
          </a:p>
          <a:p>
            <a:r>
              <a:rPr lang="sr-Cyrl-RS" dirty="0" smtClean="0"/>
              <a:t>Европска повеља о правима пацијента из 2002. године заузима посебну позицију због циља да степен заштите права пацијената/ грађана у различитим националним контекстима ојача.</a:t>
            </a:r>
          </a:p>
          <a:p>
            <a:r>
              <a:rPr lang="sr-Cyrl-RS" dirty="0" smtClean="0"/>
              <a:t>Европска повеља подразумева да су грађани и здравствени радници заинтересовани да поред тога што уживају права преузимају и одгворности, односно да корисник мора да буде заштићен од било какве неоправдане и неравилне употребе научних истраживања и достигнућа.</a:t>
            </a:r>
          </a:p>
        </p:txBody>
      </p:sp>
    </p:spTree>
    <p:extLst>
      <p:ext uri="{BB962C8B-B14F-4D97-AF65-F5344CB8AC3E}">
        <p14:creationId xmlns:p14="http://schemas.microsoft.com/office/powerpoint/2010/main" val="2035731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9563" y="274974"/>
            <a:ext cx="10515600" cy="652306"/>
          </a:xfrm>
        </p:spPr>
        <p:txBody>
          <a:bodyPr>
            <a:normAutofit fontScale="90000"/>
          </a:bodyPr>
          <a:lstStyle/>
          <a:p>
            <a:pPr algn="ctr"/>
            <a:r>
              <a:rPr lang="sr-Cyrl-RS" sz="2800" dirty="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257577" y="1017431"/>
            <a:ext cx="11668260" cy="5602310"/>
          </a:xfrm>
        </p:spPr>
        <p:txBody>
          <a:bodyPr>
            <a:normAutofit fontScale="77500" lnSpcReduction="20000"/>
          </a:bodyPr>
          <a:lstStyle/>
          <a:p>
            <a:pPr marL="0" indent="0">
              <a:buNone/>
            </a:pPr>
            <a:r>
              <a:rPr lang="sr-Cyrl-RS" dirty="0"/>
              <a:t>Европска повеља описује 14 права </a:t>
            </a:r>
            <a:r>
              <a:rPr lang="sr-Cyrl-RS" dirty="0" smtClean="0"/>
              <a:t>пацијената:</a:t>
            </a:r>
          </a:p>
          <a:p>
            <a:r>
              <a:rPr lang="sr-Cyrl-RS" dirty="0" smtClean="0"/>
              <a:t>Право на превентивне мере</a:t>
            </a:r>
          </a:p>
          <a:p>
            <a:r>
              <a:rPr lang="sr-Cyrl-RS" dirty="0" smtClean="0"/>
              <a:t>Право на приступ</a:t>
            </a:r>
          </a:p>
          <a:p>
            <a:r>
              <a:rPr lang="sr-Cyrl-RS" dirty="0" smtClean="0"/>
              <a:t>Право на информације</a:t>
            </a:r>
          </a:p>
          <a:p>
            <a:r>
              <a:rPr lang="sr-Cyrl-RS" dirty="0" smtClean="0"/>
              <a:t>Право на пристанак</a:t>
            </a:r>
          </a:p>
          <a:p>
            <a:r>
              <a:rPr lang="sr-Cyrl-RS" dirty="0" smtClean="0"/>
              <a:t>Право на слободни избор</a:t>
            </a:r>
          </a:p>
          <a:p>
            <a:r>
              <a:rPr lang="sr-Cyrl-RS" dirty="0" smtClean="0"/>
              <a:t>Право на приватност и поверљивост</a:t>
            </a:r>
          </a:p>
          <a:p>
            <a:r>
              <a:rPr lang="sr-Cyrl-RS" dirty="0" smtClean="0"/>
              <a:t>Право на поштовање пацијентовог времена</a:t>
            </a:r>
          </a:p>
          <a:p>
            <a:r>
              <a:rPr lang="sr-Cyrl-RS" dirty="0" smtClean="0"/>
              <a:t>Право на стандард квалитета</a:t>
            </a:r>
          </a:p>
          <a:p>
            <a:r>
              <a:rPr lang="sr-Cyrl-RS" dirty="0" smtClean="0"/>
              <a:t>Право на сигурност</a:t>
            </a:r>
          </a:p>
          <a:p>
            <a:r>
              <a:rPr lang="sr-Cyrl-RS" dirty="0" smtClean="0"/>
              <a:t>Право на иновацију</a:t>
            </a:r>
          </a:p>
          <a:p>
            <a:r>
              <a:rPr lang="sr-Cyrl-RS" dirty="0" smtClean="0"/>
              <a:t>Право да се избегну непотрбни болови и патње</a:t>
            </a:r>
          </a:p>
          <a:p>
            <a:r>
              <a:rPr lang="sr-Cyrl-RS" dirty="0" smtClean="0"/>
              <a:t>Право на персонализован третман</a:t>
            </a:r>
          </a:p>
          <a:p>
            <a:r>
              <a:rPr lang="sr-Cyrl-RS" dirty="0" smtClean="0"/>
              <a:t>Право на приговор</a:t>
            </a:r>
          </a:p>
          <a:p>
            <a:r>
              <a:rPr lang="sr-Cyrl-RS" dirty="0" smtClean="0"/>
              <a:t>Право на компензацију штет</a:t>
            </a:r>
          </a:p>
          <a:p>
            <a:endParaRPr lang="en-US" dirty="0"/>
          </a:p>
          <a:p>
            <a:endParaRPr lang="en-US" dirty="0"/>
          </a:p>
        </p:txBody>
      </p:sp>
    </p:spTree>
    <p:extLst>
      <p:ext uri="{BB962C8B-B14F-4D97-AF65-F5344CB8AC3E}">
        <p14:creationId xmlns:p14="http://schemas.microsoft.com/office/powerpoint/2010/main" val="1950929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8942"/>
            <a:ext cx="10515600" cy="708338"/>
          </a:xfrm>
        </p:spPr>
        <p:txBody>
          <a:bodyPr>
            <a:normAutofit fontScale="90000"/>
          </a:bodyPr>
          <a:lstStyle/>
          <a:p>
            <a:pPr algn="ctr"/>
            <a:r>
              <a:rPr lang="sr-Cyrl-RS" sz="2800" dirty="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270456" y="1120461"/>
            <a:ext cx="11797048" cy="5537915"/>
          </a:xfrm>
        </p:spPr>
        <p:txBody>
          <a:bodyPr/>
          <a:lstStyle/>
          <a:p>
            <a:r>
              <a:rPr lang="sr-Cyrl-RS" dirty="0" smtClean="0"/>
              <a:t>Механизми подршке за остваривање права пацијената су:</a:t>
            </a:r>
          </a:p>
          <a:p>
            <a:pPr lvl="1">
              <a:buFont typeface="Wingdings" panose="05000000000000000000" pitchFamily="2" charset="2"/>
              <a:buChar char="ü"/>
            </a:pPr>
            <a:r>
              <a:rPr lang="sr-Cyrl-RS" dirty="0" smtClean="0"/>
              <a:t>Подстицање оснивања удружења</a:t>
            </a:r>
          </a:p>
          <a:p>
            <a:pPr lvl="1">
              <a:buFont typeface="Wingdings" panose="05000000000000000000" pitchFamily="2" charset="2"/>
              <a:buChar char="ü"/>
            </a:pPr>
            <a:r>
              <a:rPr lang="sr-Cyrl-RS" dirty="0" smtClean="0"/>
              <a:t>Подстицање оснивања хуманитарних и других организацијс пацијаната и корисника</a:t>
            </a:r>
          </a:p>
          <a:p>
            <a:pPr lvl="1">
              <a:buFont typeface="Wingdings" panose="05000000000000000000" pitchFamily="2" charset="2"/>
              <a:buChar char="ü"/>
            </a:pPr>
            <a:r>
              <a:rPr lang="sr-Cyrl-RS" dirty="0" smtClean="0"/>
              <a:t>Едукације и кампање за промоцију орава пацијената у заједници</a:t>
            </a:r>
          </a:p>
          <a:p>
            <a:pPr lvl="1">
              <a:buFont typeface="Wingdings" panose="05000000000000000000" pitchFamily="2" charset="2"/>
              <a:buChar char="ü"/>
            </a:pPr>
            <a:r>
              <a:rPr lang="sr-Cyrl-RS" dirty="0" smtClean="0"/>
              <a:t>Укључивање у процес доношења одлука које се тичу здравља</a:t>
            </a:r>
          </a:p>
          <a:p>
            <a:pPr lvl="1">
              <a:buFont typeface="Wingdings" panose="05000000000000000000" pitchFamily="2" charset="2"/>
              <a:buChar char="ü"/>
            </a:pPr>
            <a:r>
              <a:rPr lang="sr-Cyrl-RS" dirty="0" smtClean="0"/>
              <a:t>Испитивање јавног мњења и задовољства пацијената радом здравствене службе</a:t>
            </a:r>
          </a:p>
          <a:p>
            <a:pPr lvl="1"/>
            <a:endParaRPr lang="sr-Cyrl-RS" dirty="0" smtClean="0"/>
          </a:p>
          <a:p>
            <a:r>
              <a:rPr lang="sr-Cyrl-RS" dirty="0" smtClean="0"/>
              <a:t>Развијене земље су отишле корак даље у јачању права пацијената и увеле новине у организацији здравствене заштите, примарно ради остваривања бољег квалитета здравствених услуга и бољих исхода лечења пацијената.</a:t>
            </a:r>
            <a:endParaRPr lang="en-US" dirty="0"/>
          </a:p>
        </p:txBody>
      </p:sp>
    </p:spTree>
    <p:extLst>
      <p:ext uri="{BB962C8B-B14F-4D97-AF65-F5344CB8AC3E}">
        <p14:creationId xmlns:p14="http://schemas.microsoft.com/office/powerpoint/2010/main" val="37128022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34851"/>
            <a:ext cx="10515600" cy="759853"/>
          </a:xfrm>
        </p:spPr>
        <p:txBody>
          <a:bodyPr>
            <a:normAutofit fontScale="90000"/>
          </a:bodyPr>
          <a:lstStyle/>
          <a:p>
            <a:pPr algn="ctr"/>
            <a:r>
              <a:rPr lang="sr-Cyrl-RS" sz="2800" dirty="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244699" y="1249250"/>
            <a:ext cx="11578107" cy="5267459"/>
          </a:xfrm>
        </p:spPr>
        <p:txBody>
          <a:bodyPr/>
          <a:lstStyle/>
          <a:p>
            <a:r>
              <a:rPr lang="sr-Cyrl-RS" dirty="0" smtClean="0"/>
              <a:t>Новитети развијених земаља огледали су се у:</a:t>
            </a:r>
          </a:p>
          <a:p>
            <a:pPr lvl="1">
              <a:buFont typeface="Wingdings" panose="05000000000000000000" pitchFamily="2" charset="2"/>
              <a:buChar char="ü"/>
            </a:pPr>
            <a:r>
              <a:rPr lang="sr-Cyrl-RS" dirty="0"/>
              <a:t> </a:t>
            </a:r>
            <a:r>
              <a:rPr lang="sr-Cyrl-RS" dirty="0" smtClean="0"/>
              <a:t>увођењу проткола лечења пацијената са коморбидитетом (нпр. депресивни пацијенти са дијабетесом)</a:t>
            </a:r>
          </a:p>
          <a:p>
            <a:pPr lvl="1">
              <a:buFont typeface="Wingdings" panose="05000000000000000000" pitchFamily="2" charset="2"/>
              <a:buChar char="ü"/>
            </a:pPr>
            <a:r>
              <a:rPr lang="sr-Cyrl-RS" dirty="0" smtClean="0"/>
              <a:t>Кооперативно клиничко лечење (</a:t>
            </a:r>
            <a:r>
              <a:rPr lang="sr-Latn-RS" dirty="0" smtClean="0"/>
              <a:t>Collaborative care pathway)</a:t>
            </a:r>
            <a:endParaRPr lang="sr-Cyrl-RS" dirty="0" smtClean="0"/>
          </a:p>
          <a:p>
            <a:pPr lvl="1">
              <a:buFont typeface="Wingdings" panose="05000000000000000000" pitchFamily="2" charset="2"/>
              <a:buChar char="ü"/>
            </a:pPr>
            <a:r>
              <a:rPr lang="sr-Cyrl-RS" dirty="0" smtClean="0"/>
              <a:t>Концепт „медицине с пацијентом у цнетру“ (</a:t>
            </a:r>
            <a:r>
              <a:rPr lang="sr-Latn-RS" dirty="0" smtClean="0"/>
              <a:t>Patient centered medicine)</a:t>
            </a:r>
            <a:endParaRPr lang="sr-Cyrl-RS" dirty="0" smtClean="0"/>
          </a:p>
          <a:p>
            <a:r>
              <a:rPr lang="sr-Cyrl-RS" dirty="0"/>
              <a:t>Концепт „медицине с пацијентом у цнетру“ (</a:t>
            </a:r>
            <a:r>
              <a:rPr lang="sr-Latn-RS" dirty="0"/>
              <a:t>Patient centered medicine</a:t>
            </a:r>
            <a:r>
              <a:rPr lang="sr-Latn-RS" dirty="0" smtClean="0"/>
              <a:t>)</a:t>
            </a:r>
            <a:r>
              <a:rPr lang="sr-Cyrl-RS" dirty="0" smtClean="0"/>
              <a:t>, корисник у средишту здравствене заштите, подразумева право на достизање пуног квалитета живота којем пацијент и корисник теже.</a:t>
            </a:r>
          </a:p>
          <a:p>
            <a:r>
              <a:rPr lang="sr-Cyrl-RS" dirty="0" smtClean="0"/>
              <a:t>Овај концепт се оставрује постављањем пацијента у систем здравствене заштите насупрот савременим технологијама, и може се одржати уз партнерски однсо између пацијената и лекара и одговарајућом финансијском ситуацијом.</a:t>
            </a:r>
            <a:endParaRPr lang="en-US" dirty="0"/>
          </a:p>
          <a:p>
            <a:endParaRPr lang="en-US" dirty="0"/>
          </a:p>
        </p:txBody>
      </p:sp>
    </p:spTree>
    <p:extLst>
      <p:ext uri="{BB962C8B-B14F-4D97-AF65-F5344CB8AC3E}">
        <p14:creationId xmlns:p14="http://schemas.microsoft.com/office/powerpoint/2010/main" val="1002452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8942"/>
            <a:ext cx="10515600" cy="953036"/>
          </a:xfrm>
        </p:spPr>
        <p:txBody>
          <a:bodyPr>
            <a:normAutofit/>
          </a:bodyPr>
          <a:lstStyle/>
          <a:p>
            <a:pPr algn="ctr"/>
            <a:r>
              <a:rPr lang="sr-Cyrl-RS" sz="2800" dirty="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321971" y="1262130"/>
            <a:ext cx="11513713" cy="5318974"/>
          </a:xfrm>
        </p:spPr>
        <p:txBody>
          <a:bodyPr/>
          <a:lstStyle/>
          <a:p>
            <a:r>
              <a:rPr lang="sr-Cyrl-RS" dirty="0" smtClean="0"/>
              <a:t>Србија има дугу традицију законодавног регулисања здравствене заштите:</a:t>
            </a:r>
          </a:p>
          <a:p>
            <a:pPr>
              <a:buFont typeface="Wingdings" panose="05000000000000000000" pitchFamily="2" charset="2"/>
              <a:buChar char="ü"/>
            </a:pPr>
            <a:r>
              <a:rPr lang="sr-Cyrl-RS" dirty="0" smtClean="0"/>
              <a:t>Закон о лекарима из 1931. године</a:t>
            </a:r>
          </a:p>
          <a:p>
            <a:pPr>
              <a:buFont typeface="Wingdings" panose="05000000000000000000" pitchFamily="2" charset="2"/>
              <a:buChar char="ü"/>
            </a:pPr>
            <a:r>
              <a:rPr lang="sr-Cyrl-RS" dirty="0" smtClean="0"/>
              <a:t>Аутономни закон из области здравствене заштите и осигурања из 1974. године</a:t>
            </a:r>
          </a:p>
          <a:p>
            <a:pPr>
              <a:buFont typeface="Wingdings" panose="05000000000000000000" pitchFamily="2" charset="2"/>
              <a:buChar char="ü"/>
            </a:pPr>
            <a:r>
              <a:rPr lang="sr-Cyrl-RS" dirty="0" smtClean="0"/>
              <a:t>Повеља о правима пацијената из 1999. године је била незванична</a:t>
            </a:r>
          </a:p>
          <a:p>
            <a:pPr>
              <a:buFont typeface="Wingdings" panose="05000000000000000000" pitchFamily="2" charset="2"/>
              <a:buChar char="ü"/>
            </a:pPr>
            <a:r>
              <a:rPr lang="sr-Cyrl-RS" dirty="0" smtClean="0"/>
              <a:t>Закон о здравственој заштити у Републици Србији– модел односа лекара и пацијента законски се уређује у виду дефинисаних права и дужности пацијента.</a:t>
            </a:r>
            <a:endParaRPr lang="sr-Cyrl-RS" dirty="0"/>
          </a:p>
        </p:txBody>
      </p:sp>
    </p:spTree>
    <p:extLst>
      <p:ext uri="{BB962C8B-B14F-4D97-AF65-F5344CB8AC3E}">
        <p14:creationId xmlns:p14="http://schemas.microsoft.com/office/powerpoint/2010/main" val="20675710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484881"/>
          </a:xfrm>
        </p:spPr>
        <p:txBody>
          <a:bodyPr>
            <a:noAutofit/>
          </a:bodyPr>
          <a:lstStyle/>
          <a:p>
            <a:pPr algn="ctr"/>
            <a:r>
              <a:rPr lang="sr-Cyrl-RS" sz="2800" dirty="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309093" y="1159098"/>
            <a:ext cx="11552349" cy="5383369"/>
          </a:xfrm>
        </p:spPr>
        <p:txBody>
          <a:bodyPr/>
          <a:lstStyle/>
          <a:p>
            <a:r>
              <a:rPr lang="sr-Cyrl-RS" dirty="0" smtClean="0"/>
              <a:t>Начела здравствене заштите према Закону о здравственој заштити:</a:t>
            </a:r>
          </a:p>
          <a:p>
            <a:pPr lvl="1">
              <a:buFont typeface="Wingdings" panose="05000000000000000000" pitchFamily="2" charset="2"/>
              <a:buChar char="ü"/>
            </a:pPr>
            <a:r>
              <a:rPr lang="sr-Cyrl-RS" dirty="0" smtClean="0"/>
              <a:t>приступачност</a:t>
            </a:r>
          </a:p>
          <a:p>
            <a:pPr lvl="1">
              <a:buFont typeface="Wingdings" panose="05000000000000000000" pitchFamily="2" charset="2"/>
              <a:buChar char="ü"/>
            </a:pPr>
            <a:r>
              <a:rPr lang="sr-Cyrl-RS" dirty="0"/>
              <a:t>п</a:t>
            </a:r>
            <a:r>
              <a:rPr lang="sr-Cyrl-RS" dirty="0" smtClean="0"/>
              <a:t>равичност </a:t>
            </a:r>
          </a:p>
          <a:p>
            <a:pPr lvl="1">
              <a:buFont typeface="Wingdings" panose="05000000000000000000" pitchFamily="2" charset="2"/>
              <a:buChar char="ü"/>
            </a:pPr>
            <a:r>
              <a:rPr lang="sr-Cyrl-RS" dirty="0"/>
              <a:t>с</a:t>
            </a:r>
            <a:r>
              <a:rPr lang="sr-Cyrl-RS" dirty="0" smtClean="0"/>
              <a:t>веобухватност</a:t>
            </a:r>
          </a:p>
          <a:p>
            <a:pPr lvl="1">
              <a:buFont typeface="Wingdings" panose="05000000000000000000" pitchFamily="2" charset="2"/>
              <a:buChar char="ü"/>
            </a:pPr>
            <a:r>
              <a:rPr lang="sr-Cyrl-RS" dirty="0"/>
              <a:t>к</a:t>
            </a:r>
            <a:r>
              <a:rPr lang="sr-Cyrl-RS" dirty="0" smtClean="0"/>
              <a:t>онтинуитет у третману појединца</a:t>
            </a:r>
          </a:p>
          <a:p>
            <a:pPr lvl="1">
              <a:buFont typeface="Wingdings" panose="05000000000000000000" pitchFamily="2" charset="2"/>
              <a:buChar char="ü"/>
            </a:pPr>
            <a:r>
              <a:rPr lang="sr-Cyrl-RS" dirty="0"/>
              <a:t>к</a:t>
            </a:r>
            <a:r>
              <a:rPr lang="sr-Cyrl-RS" dirty="0" smtClean="0"/>
              <a:t>валитет услуге </a:t>
            </a:r>
          </a:p>
          <a:p>
            <a:pPr lvl="1">
              <a:buFont typeface="Wingdings" panose="05000000000000000000" pitchFamily="2" charset="2"/>
              <a:buChar char="ü"/>
            </a:pPr>
            <a:r>
              <a:rPr lang="sr-Cyrl-RS" dirty="0" smtClean="0"/>
              <a:t>Ефикасност</a:t>
            </a:r>
          </a:p>
          <a:p>
            <a:pPr marL="457200" lvl="1" indent="0">
              <a:buNone/>
            </a:pPr>
            <a:endParaRPr lang="sr-Cyrl-RS" dirty="0" smtClean="0"/>
          </a:p>
          <a:p>
            <a:r>
              <a:rPr lang="sr-Cyrl-RS" dirty="0" smtClean="0"/>
              <a:t>Према наведеном закону истакнута су 12 права пацијената од којих су се нека већ прожимала кроз претходне законе а нека су први пут постала легитимна .</a:t>
            </a:r>
            <a:endParaRPr lang="en-US" dirty="0"/>
          </a:p>
        </p:txBody>
      </p:sp>
    </p:spTree>
    <p:extLst>
      <p:ext uri="{BB962C8B-B14F-4D97-AF65-F5344CB8AC3E}">
        <p14:creationId xmlns:p14="http://schemas.microsoft.com/office/powerpoint/2010/main" val="1979006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0457"/>
            <a:ext cx="10515600" cy="528033"/>
          </a:xfrm>
        </p:spPr>
        <p:txBody>
          <a:bodyPr>
            <a:normAutofit fontScale="90000"/>
          </a:bodyPr>
          <a:lstStyle/>
          <a:p>
            <a:pPr algn="ctr"/>
            <a:r>
              <a:rPr lang="sr-Cyrl-RS" sz="2800" dirty="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309093" y="1043189"/>
            <a:ext cx="11423561" cy="5396248"/>
          </a:xfrm>
        </p:spPr>
        <p:txBody>
          <a:bodyPr>
            <a:normAutofit fontScale="85000" lnSpcReduction="20000"/>
          </a:bodyPr>
          <a:lstStyle/>
          <a:p>
            <a:r>
              <a:rPr lang="sr-Cyrl-RS" dirty="0" smtClean="0"/>
              <a:t>Законом гарантована права пацијената у Републици Србији су:</a:t>
            </a:r>
          </a:p>
          <a:p>
            <a:pPr marL="514350" indent="-514350">
              <a:buFont typeface="+mj-lt"/>
              <a:buAutoNum type="arabicPeriod"/>
            </a:pPr>
            <a:r>
              <a:rPr lang="sr-Cyrl-RS" dirty="0" smtClean="0"/>
              <a:t>Право на доступност здравствене заштите и право на једнак приступ здрасвтвеној служби</a:t>
            </a:r>
          </a:p>
          <a:p>
            <a:pPr marL="514350" indent="-514350">
              <a:buFont typeface="+mj-lt"/>
              <a:buAutoNum type="arabicPeriod"/>
            </a:pPr>
            <a:r>
              <a:rPr lang="sr-Cyrl-RS" dirty="0" smtClean="0"/>
              <a:t>Право на информације</a:t>
            </a:r>
          </a:p>
          <a:p>
            <a:pPr marL="514350" indent="-514350">
              <a:buFont typeface="+mj-lt"/>
              <a:buAutoNum type="arabicPeriod"/>
            </a:pPr>
            <a:r>
              <a:rPr lang="sr-Cyrl-RS" dirty="0" smtClean="0"/>
              <a:t>Право на обавештење</a:t>
            </a:r>
          </a:p>
          <a:p>
            <a:pPr marL="514350" indent="-514350">
              <a:buFont typeface="+mj-lt"/>
              <a:buAutoNum type="arabicPeriod"/>
            </a:pPr>
            <a:r>
              <a:rPr lang="sr-Cyrl-RS" dirty="0" smtClean="0"/>
              <a:t>Право на слободан избор</a:t>
            </a:r>
          </a:p>
          <a:p>
            <a:pPr marL="514350" indent="-514350">
              <a:buFont typeface="+mj-lt"/>
              <a:buAutoNum type="arabicPeriod"/>
            </a:pPr>
            <a:r>
              <a:rPr lang="sr-Cyrl-RS" dirty="0" smtClean="0"/>
              <a:t>Право на приватност и поверљивост информација</a:t>
            </a:r>
          </a:p>
          <a:p>
            <a:pPr marL="514350" indent="-514350">
              <a:buFont typeface="+mj-lt"/>
              <a:buAutoNum type="arabicPeriod"/>
            </a:pPr>
            <a:r>
              <a:rPr lang="sr-Cyrl-RS" dirty="0" smtClean="0"/>
              <a:t>Право на самоодлучивање и пристанак</a:t>
            </a:r>
          </a:p>
          <a:p>
            <a:pPr marL="514350" indent="-514350">
              <a:buFont typeface="+mj-lt"/>
              <a:buAutoNum type="arabicPeriod"/>
            </a:pPr>
            <a:r>
              <a:rPr lang="sr-Cyrl-RS" dirty="0" smtClean="0"/>
              <a:t>Право на увид у медицинску документацију</a:t>
            </a:r>
          </a:p>
          <a:p>
            <a:pPr marL="514350" indent="-514350">
              <a:buFont typeface="+mj-lt"/>
              <a:buAutoNum type="arabicPeriod"/>
            </a:pPr>
            <a:r>
              <a:rPr lang="sr-Cyrl-RS" dirty="0" smtClean="0"/>
              <a:t>Право на тајност података</a:t>
            </a:r>
          </a:p>
          <a:p>
            <a:pPr marL="514350" indent="-514350">
              <a:buFont typeface="+mj-lt"/>
              <a:buAutoNum type="arabicPeriod"/>
            </a:pPr>
            <a:r>
              <a:rPr lang="sr-Cyrl-RS" dirty="0" smtClean="0"/>
              <a:t>Право пацијента над којим се врши медицински оглед</a:t>
            </a:r>
          </a:p>
          <a:p>
            <a:pPr marL="514350" indent="-514350">
              <a:buFont typeface="+mj-lt"/>
              <a:buAutoNum type="arabicPeriod"/>
            </a:pPr>
            <a:r>
              <a:rPr lang="sr-Cyrl-RS" dirty="0" smtClean="0"/>
              <a:t>Право на приговор</a:t>
            </a:r>
          </a:p>
          <a:p>
            <a:pPr marL="514350" indent="-514350">
              <a:buFont typeface="+mj-lt"/>
              <a:buAutoNum type="arabicPeriod"/>
            </a:pPr>
            <a:r>
              <a:rPr lang="sr-Cyrl-RS" dirty="0" smtClean="0"/>
              <a:t>Право на накнаду штете</a:t>
            </a:r>
          </a:p>
          <a:p>
            <a:pPr marL="514350" indent="-514350">
              <a:buFont typeface="+mj-lt"/>
              <a:buAutoNum type="arabicPeriod"/>
            </a:pPr>
            <a:r>
              <a:rPr lang="sr-Cyrl-RS" dirty="0" smtClean="0"/>
              <a:t>Право на поштовање пацијентовог времена</a:t>
            </a:r>
          </a:p>
          <a:p>
            <a:pPr marL="514350" indent="-514350">
              <a:buFont typeface="+mj-lt"/>
              <a:buAutoNum type="arabicPeriod"/>
            </a:pPr>
            <a:endParaRPr lang="en-US" dirty="0"/>
          </a:p>
        </p:txBody>
      </p:sp>
    </p:spTree>
    <p:extLst>
      <p:ext uri="{BB962C8B-B14F-4D97-AF65-F5344CB8AC3E}">
        <p14:creationId xmlns:p14="http://schemas.microsoft.com/office/powerpoint/2010/main" val="17233881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83335"/>
            <a:ext cx="10515600" cy="592429"/>
          </a:xfrm>
        </p:spPr>
        <p:txBody>
          <a:bodyPr>
            <a:normAutofit fontScale="90000"/>
          </a:bodyPr>
          <a:lstStyle/>
          <a:p>
            <a:pPr algn="ctr"/>
            <a:r>
              <a:rPr lang="sr-Cyrl-RS" sz="2800" dirty="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399245" y="1056068"/>
            <a:ext cx="11397803" cy="5447763"/>
          </a:xfrm>
        </p:spPr>
        <p:txBody>
          <a:bodyPr/>
          <a:lstStyle/>
          <a:p>
            <a:pPr marL="514350" indent="-514350">
              <a:buAutoNum type="arabicPeriod"/>
            </a:pPr>
            <a:r>
              <a:rPr lang="sr-Cyrl-RS" b="1" dirty="0" smtClean="0"/>
              <a:t>Право </a:t>
            </a:r>
            <a:r>
              <a:rPr lang="sr-Cyrl-RS" b="1" dirty="0"/>
              <a:t>на доступност здравствене заштите и право на једнак приступ здрасвтвеној </a:t>
            </a:r>
            <a:r>
              <a:rPr lang="sr-Cyrl-RS" b="1" dirty="0" smtClean="0"/>
              <a:t>служби</a:t>
            </a:r>
          </a:p>
          <a:p>
            <a:r>
              <a:rPr lang="sr-Cyrl-RS" dirty="0" smtClean="0"/>
              <a:t>Подразумева одсуство дискраминације, у складу са здрасвственим стањем, а у границама материјалних могућносту система здрасвтвене заштите</a:t>
            </a:r>
          </a:p>
          <a:p>
            <a:pPr marL="0" indent="0">
              <a:buNone/>
            </a:pPr>
            <a:endParaRPr lang="sr-Cyrl-RS" dirty="0" smtClean="0"/>
          </a:p>
          <a:p>
            <a:pPr marL="0" indent="0">
              <a:buNone/>
            </a:pPr>
            <a:r>
              <a:rPr lang="sr-Cyrl-RS" dirty="0" smtClean="0"/>
              <a:t>2. </a:t>
            </a:r>
            <a:r>
              <a:rPr lang="sr-Cyrl-RS" b="1" dirty="0"/>
              <a:t>Право на </a:t>
            </a:r>
            <a:r>
              <a:rPr lang="sr-Cyrl-RS" b="1" dirty="0" smtClean="0"/>
              <a:t>информације</a:t>
            </a:r>
          </a:p>
          <a:p>
            <a:r>
              <a:rPr lang="sr-Cyrl-RS" dirty="0" smtClean="0"/>
              <a:t>Право на информације, независно од стања здравља, здравствене службе и начина на који их користи, при чему пацијент има право на све врсте информација које су на основу научних истраживања и технолошких иновација доступне.</a:t>
            </a:r>
            <a:endParaRPr lang="sr-Cyrl-RS" dirty="0"/>
          </a:p>
          <a:p>
            <a:pPr marL="0" indent="0">
              <a:buNone/>
            </a:pPr>
            <a:endParaRPr lang="sr-Cyrl-RS" dirty="0"/>
          </a:p>
          <a:p>
            <a:pPr marL="0" indent="0">
              <a:buNone/>
            </a:pPr>
            <a:endParaRPr lang="sr-Cyrl-RS" dirty="0"/>
          </a:p>
          <a:p>
            <a:endParaRPr lang="en-US" dirty="0"/>
          </a:p>
        </p:txBody>
      </p:sp>
    </p:spTree>
    <p:extLst>
      <p:ext uri="{BB962C8B-B14F-4D97-AF65-F5344CB8AC3E}">
        <p14:creationId xmlns:p14="http://schemas.microsoft.com/office/powerpoint/2010/main" val="1470581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5322" y="197701"/>
            <a:ext cx="10515600" cy="652306"/>
          </a:xfrm>
        </p:spPr>
        <p:txBody>
          <a:bodyPr>
            <a:normAutofit/>
          </a:bodyPr>
          <a:lstStyle/>
          <a:p>
            <a:pPr algn="ctr"/>
            <a:r>
              <a:rPr lang="sr-Cyrl-RS" sz="2400" dirty="0" smtClean="0"/>
              <a:t>Право на здравље и права пацијената у систему здравствене заштите</a:t>
            </a:r>
            <a:endParaRPr lang="en-US" sz="2400" dirty="0"/>
          </a:p>
        </p:txBody>
      </p:sp>
      <p:sp>
        <p:nvSpPr>
          <p:cNvPr id="3" name="Content Placeholder 2"/>
          <p:cNvSpPr>
            <a:spLocks noGrp="1"/>
          </p:cNvSpPr>
          <p:nvPr>
            <p:ph idx="1"/>
          </p:nvPr>
        </p:nvSpPr>
        <p:spPr>
          <a:xfrm>
            <a:off x="244699" y="1435994"/>
            <a:ext cx="11462197" cy="4642834"/>
          </a:xfrm>
        </p:spPr>
        <p:txBody>
          <a:bodyPr/>
          <a:lstStyle/>
          <a:p>
            <a:r>
              <a:rPr lang="sr-Cyrl-RS" dirty="0" smtClean="0"/>
              <a:t>Модерни концепт људских права- „сваки човек има право да чини све,докле то не ћини штету другима...опредељење да се рађа и живи слободно и у једнаким правима“.</a:t>
            </a:r>
          </a:p>
          <a:p>
            <a:r>
              <a:rPr lang="sr-Cyrl-RS" dirty="0" smtClean="0"/>
              <a:t>Повеља Уједињених нација 1945. године- „ вера у основна права човека..равноправност људи и жена и нација, великих и малих“</a:t>
            </a:r>
          </a:p>
          <a:p>
            <a:r>
              <a:rPr lang="sr-Cyrl-RS" dirty="0" smtClean="0"/>
              <a:t>Развој права човека има међународни зачај.</a:t>
            </a:r>
          </a:p>
          <a:p>
            <a:r>
              <a:rPr lang="sr-Cyrl-RS" dirty="0" smtClean="0"/>
              <a:t>Универзална декларација о људским правима- децембра 1948. године усвојена од стране Генералне скупштине Уједињених нација</a:t>
            </a:r>
          </a:p>
          <a:p>
            <a:r>
              <a:rPr lang="sr-Cyrl-RS" dirty="0" smtClean="0"/>
              <a:t>10. децембар- међународни Дан људских права </a:t>
            </a:r>
            <a:endParaRPr lang="sr-Cyrl-RS" dirty="0"/>
          </a:p>
        </p:txBody>
      </p:sp>
    </p:spTree>
    <p:extLst>
      <p:ext uri="{BB962C8B-B14F-4D97-AF65-F5344CB8AC3E}">
        <p14:creationId xmlns:p14="http://schemas.microsoft.com/office/powerpoint/2010/main" val="19618138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3806" y="171942"/>
            <a:ext cx="10515600" cy="639427"/>
          </a:xfrm>
        </p:spPr>
        <p:txBody>
          <a:bodyPr>
            <a:normAutofit fontScale="90000"/>
          </a:bodyPr>
          <a:lstStyle/>
          <a:p>
            <a:pPr algn="ctr"/>
            <a:r>
              <a:rPr lang="sr-Cyrl-RS" sz="2800" dirty="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373487" y="927279"/>
            <a:ext cx="11526592" cy="5731098"/>
          </a:xfrm>
        </p:spPr>
        <p:txBody>
          <a:bodyPr/>
          <a:lstStyle/>
          <a:p>
            <a:pPr marL="0" indent="0">
              <a:buNone/>
            </a:pPr>
            <a:r>
              <a:rPr lang="sr-Cyrl-RS" dirty="0" smtClean="0"/>
              <a:t>3. </a:t>
            </a:r>
            <a:r>
              <a:rPr lang="sr-Cyrl-RS" b="1" dirty="0" smtClean="0"/>
              <a:t>Право на обавештење</a:t>
            </a:r>
            <a:r>
              <a:rPr lang="sr-Cyrl-RS" dirty="0" smtClean="0"/>
              <a:t>: о дијагнози и прогнози болести, о предложеној медицинској мери, њеном дејсту, користи, трајању, могућим последицама предузимања, тј. непредузимања мере, као и о врсти и вероватноћи могућих ризика, алтернативним методама лечења и трошковима лечења; могућим нужним променама у начину живота пацијента.</a:t>
            </a:r>
          </a:p>
          <a:p>
            <a:pPr marL="0" indent="0">
              <a:buNone/>
            </a:pPr>
            <a:r>
              <a:rPr lang="sr-Cyrl-RS" dirty="0" smtClean="0"/>
              <a:t>Надлежни медицински радник у медицинској документацији бележи да је пацијент благовремено, усмено и разумљиво обавештен. Пацијент се може одрећи свог права на оабвештење, осим када је предложена медицинска мера потребна и када није без знатног ризика, односно када је њено непредузимање ризично.</a:t>
            </a:r>
          </a:p>
          <a:p>
            <a:pPr marL="0" indent="0">
              <a:buNone/>
            </a:pPr>
            <a:r>
              <a:rPr lang="sr-Cyrl-RS" dirty="0" smtClean="0"/>
              <a:t>4. </a:t>
            </a:r>
            <a:r>
              <a:rPr lang="sr-Cyrl-RS" b="1" dirty="0" smtClean="0"/>
              <a:t>Право на слободан избор</a:t>
            </a:r>
            <a:r>
              <a:rPr lang="sr-Cyrl-RS" dirty="0" smtClean="0"/>
              <a:t>- доктора медицине, доктора стоматологије и здравствене установе, односно слободан избор медицинских процедура.</a:t>
            </a:r>
            <a:endParaRPr lang="en-US" dirty="0"/>
          </a:p>
        </p:txBody>
      </p:sp>
    </p:spTree>
    <p:extLst>
      <p:ext uri="{BB962C8B-B14F-4D97-AF65-F5344CB8AC3E}">
        <p14:creationId xmlns:p14="http://schemas.microsoft.com/office/powerpoint/2010/main" val="27233836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5911"/>
            <a:ext cx="10515600" cy="888642"/>
          </a:xfrm>
        </p:spPr>
        <p:txBody>
          <a:bodyPr>
            <a:normAutofit/>
          </a:bodyPr>
          <a:lstStyle/>
          <a:p>
            <a:pPr algn="ctr"/>
            <a:r>
              <a:rPr lang="sr-Cyrl-RS" sz="2800" dirty="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231820" y="1068946"/>
            <a:ext cx="11629622" cy="5486400"/>
          </a:xfrm>
        </p:spPr>
        <p:txBody>
          <a:bodyPr>
            <a:normAutofit fontScale="85000" lnSpcReduction="20000"/>
          </a:bodyPr>
          <a:lstStyle/>
          <a:p>
            <a:pPr marL="0" indent="0">
              <a:buNone/>
            </a:pPr>
            <a:r>
              <a:rPr lang="sr-Cyrl-RS" dirty="0" smtClean="0"/>
              <a:t>5. </a:t>
            </a:r>
            <a:r>
              <a:rPr lang="sr-Cyrl-RS" b="1" dirty="0" smtClean="0"/>
              <a:t>Право на приватност и поверљивост информација- </a:t>
            </a:r>
            <a:r>
              <a:rPr lang="sr-Cyrl-RS" dirty="0" smtClean="0"/>
              <a:t>које је пацијент саопштио надлежном здравственомр аднику. Прегледу пацијента и интервенцијама, осим здравствених радника тј. сараника могу присуствовати и друга лица али само уз пациејнтову сагласност.</a:t>
            </a:r>
            <a:endParaRPr lang="sr-Cyrl-RS" dirty="0"/>
          </a:p>
          <a:p>
            <a:pPr marL="0" indent="0">
              <a:buNone/>
            </a:pPr>
            <a:r>
              <a:rPr lang="sr-Cyrl-RS" dirty="0" smtClean="0"/>
              <a:t>6. </a:t>
            </a:r>
            <a:r>
              <a:rPr lang="sr-Cyrl-RS" b="1" dirty="0" smtClean="0"/>
              <a:t>Право на самоодлучивање и пристанак</a:t>
            </a:r>
            <a:r>
              <a:rPr lang="sr-Cyrl-RS" dirty="0" smtClean="0"/>
              <a:t>- о свему што се тиче пацијентовог живота и здравља; на предложену медицинску меру и обавештење. Без пристанка над пацијентом се не сме предузети никаква медицинска интервенција, осим у случајевима који су утврђени законом и који су у складу са медицинском етиком.  </a:t>
            </a:r>
          </a:p>
          <a:p>
            <a:r>
              <a:rPr lang="sr-Cyrl-RS" dirty="0" smtClean="0"/>
              <a:t>Пацијент може да одреди лице које ће у његово име дати пристанак, односно које ће бити обавештено о медицинским интервенцијама у случајевима да он постане неспособан да доноси одлуке.</a:t>
            </a:r>
          </a:p>
          <a:p>
            <a:r>
              <a:rPr lang="sr-Cyrl-RS" dirty="0" smtClean="0"/>
              <a:t>Пацијент има право да одбије предложену медицинску интервенцију, уз псимену изјаву, односно службену белешку.</a:t>
            </a:r>
          </a:p>
          <a:p>
            <a:r>
              <a:rPr lang="sr-Cyrl-RS" dirty="0" smtClean="0"/>
              <a:t> Хитна медицинска инетрвенција може се предузети без његове сагласности ако је пацијент без свести, или из других разлога није у стању да сопшти свој пристанак.</a:t>
            </a:r>
          </a:p>
          <a:p>
            <a:r>
              <a:rPr lang="sr-Cyrl-RS" dirty="0" smtClean="0"/>
              <a:t>Дете које је навршило 15. година, и које је способно да расуђује, може само дати пристанак на одређену медицинску инетрвенцију.</a:t>
            </a:r>
          </a:p>
          <a:p>
            <a:pPr marL="0" indent="0">
              <a:buNone/>
            </a:pPr>
            <a:r>
              <a:rPr lang="sr-Cyrl-RS" dirty="0" smtClean="0"/>
              <a:t>  </a:t>
            </a:r>
            <a:endParaRPr lang="en-US" dirty="0"/>
          </a:p>
        </p:txBody>
      </p:sp>
    </p:spTree>
    <p:extLst>
      <p:ext uri="{BB962C8B-B14F-4D97-AF65-F5344CB8AC3E}">
        <p14:creationId xmlns:p14="http://schemas.microsoft.com/office/powerpoint/2010/main" val="33950835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8941"/>
            <a:ext cx="10515600" cy="772733"/>
          </a:xfrm>
        </p:spPr>
        <p:txBody>
          <a:bodyPr>
            <a:normAutofit fontScale="90000"/>
          </a:bodyPr>
          <a:lstStyle/>
          <a:p>
            <a:pPr algn="ctr"/>
            <a:r>
              <a:rPr lang="sr-Cyrl-RS" sz="2800" dirty="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425003" y="965914"/>
            <a:ext cx="11487955" cy="5589431"/>
          </a:xfrm>
        </p:spPr>
        <p:txBody>
          <a:bodyPr/>
          <a:lstStyle/>
          <a:p>
            <a:pPr marL="0" indent="0">
              <a:buNone/>
            </a:pPr>
            <a:r>
              <a:rPr lang="sr-Cyrl-RS" dirty="0" smtClean="0"/>
              <a:t>7. </a:t>
            </a:r>
            <a:r>
              <a:rPr lang="sr-Cyrl-RS" b="1" dirty="0" smtClean="0"/>
              <a:t>Право на увид у медицинску документацију</a:t>
            </a:r>
            <a:r>
              <a:rPr lang="sr-Cyrl-RS" dirty="0" smtClean="0"/>
              <a:t>- и у све медицинске мере које су предузете над пацијентом (анамнеза, дијагностика, савет, терапаија као и резултат терапије). Ово право имају сами пацијенти или родитељ, старатењ, законски заступник за новорођенче или малолетно лице. </a:t>
            </a:r>
          </a:p>
          <a:p>
            <a:pPr marL="0" indent="0">
              <a:buNone/>
            </a:pPr>
            <a:r>
              <a:rPr lang="sr-Cyrl-RS" dirty="0" smtClean="0"/>
              <a:t>8. </a:t>
            </a:r>
            <a:r>
              <a:rPr lang="sr-Cyrl-RS" b="1" dirty="0" smtClean="0"/>
              <a:t>Право на тајност података</a:t>
            </a:r>
            <a:r>
              <a:rPr lang="sr-Cyrl-RS" dirty="0" smtClean="0"/>
              <a:t>- из медицинске документације који су лични и представљају службену тајну, који су сви запослени у здравственим установима дужни да чувају, и те обавезе могу бити ослобођени само на основу писменог или другог јасно и недвосмислено изреченог пристанка пацијента, или одлуком суда. </a:t>
            </a:r>
          </a:p>
          <a:p>
            <a:pPr marL="0" indent="0">
              <a:buNone/>
            </a:pPr>
            <a:r>
              <a:rPr lang="sr-Cyrl-RS" dirty="0" smtClean="0"/>
              <a:t>9. </a:t>
            </a:r>
            <a:r>
              <a:rPr lang="sr-Cyrl-RS" b="1" dirty="0" smtClean="0"/>
              <a:t>Право пацијента над којим се врши медицински оглед</a:t>
            </a:r>
            <a:r>
              <a:rPr lang="sr-Cyrl-RS" dirty="0" smtClean="0"/>
              <a:t>-  може да се извди само уз информисани писмени пристанак, уговор о накнади трошкова и осигурање од штете.</a:t>
            </a:r>
            <a:endParaRPr lang="en-US" dirty="0"/>
          </a:p>
        </p:txBody>
      </p:sp>
    </p:spTree>
    <p:extLst>
      <p:ext uri="{BB962C8B-B14F-4D97-AF65-F5344CB8AC3E}">
        <p14:creationId xmlns:p14="http://schemas.microsoft.com/office/powerpoint/2010/main" val="634016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6062"/>
            <a:ext cx="10515600" cy="489398"/>
          </a:xfrm>
        </p:spPr>
        <p:txBody>
          <a:bodyPr>
            <a:normAutofit fontScale="90000"/>
          </a:bodyPr>
          <a:lstStyle/>
          <a:p>
            <a:pPr algn="ctr"/>
            <a:r>
              <a:rPr lang="sr-Cyrl-RS" sz="2800" dirty="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283334" y="1017431"/>
            <a:ext cx="11539471" cy="5550794"/>
          </a:xfrm>
        </p:spPr>
        <p:txBody>
          <a:bodyPr/>
          <a:lstStyle/>
          <a:p>
            <a:pPr marL="0" indent="0">
              <a:buNone/>
            </a:pPr>
            <a:r>
              <a:rPr lang="sr-Cyrl-RS" dirty="0" smtClean="0"/>
              <a:t>10.</a:t>
            </a:r>
            <a:r>
              <a:rPr lang="sr-Cyrl-RS" b="1" dirty="0" smtClean="0"/>
              <a:t> Право на приговор</a:t>
            </a:r>
            <a:r>
              <a:rPr lang="sr-Cyrl-RS" dirty="0" smtClean="0"/>
              <a:t>- заштитнику пацијентових права, усмено или писмено, због ускраћеног права или незадовољства здравственом услугом.</a:t>
            </a:r>
            <a:endParaRPr lang="sr-Cyrl-RS" dirty="0"/>
          </a:p>
          <a:p>
            <a:pPr marL="0" indent="0">
              <a:buNone/>
            </a:pPr>
            <a:r>
              <a:rPr lang="sr-Cyrl-RS" dirty="0" smtClean="0"/>
              <a:t>11. </a:t>
            </a:r>
            <a:r>
              <a:rPr lang="sr-Cyrl-RS" b="1" dirty="0" smtClean="0"/>
              <a:t>Право на накнаду штете</a:t>
            </a:r>
            <a:r>
              <a:rPr lang="sr-Cyrl-RS" dirty="0" smtClean="0"/>
              <a:t>- настале на телу или погоршањем здравстевног стања које је проузроковано стручном грешком здравственог радника у току остваривања здравствене заштите.</a:t>
            </a:r>
          </a:p>
          <a:p>
            <a:pPr marL="0" indent="0">
              <a:buNone/>
            </a:pPr>
            <a:r>
              <a:rPr lang="sr-Cyrl-RS" dirty="0" smtClean="0"/>
              <a:t>12. </a:t>
            </a:r>
            <a:r>
              <a:rPr lang="sr-Cyrl-RS" b="1" dirty="0" smtClean="0"/>
              <a:t>Право на поштовање пацијентовог времена</a:t>
            </a:r>
            <a:r>
              <a:rPr lang="sr-Cyrl-RS" dirty="0" smtClean="0"/>
              <a:t>- када ради остваривања здравствене заштите пацијент има право на заказивање прегледа, дијагностичких процедура, као и других медицјнских интервенција, мера и поступака који се обављају у здрасвтвеној установи односно пракси.</a:t>
            </a:r>
            <a:endParaRPr lang="sr-Cyrl-RS" dirty="0"/>
          </a:p>
        </p:txBody>
      </p:sp>
    </p:spTree>
    <p:extLst>
      <p:ext uri="{BB962C8B-B14F-4D97-AF65-F5344CB8AC3E}">
        <p14:creationId xmlns:p14="http://schemas.microsoft.com/office/powerpoint/2010/main" val="711471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3805" y="184821"/>
            <a:ext cx="10515600" cy="690943"/>
          </a:xfrm>
        </p:spPr>
        <p:txBody>
          <a:bodyPr>
            <a:normAutofit fontScale="90000"/>
          </a:bodyPr>
          <a:lstStyle/>
          <a:p>
            <a:pPr algn="ctr"/>
            <a:r>
              <a:rPr lang="sr-Cyrl-RS" sz="2800" dirty="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309093" y="1094704"/>
            <a:ext cx="11590986" cy="5576552"/>
          </a:xfrm>
        </p:spPr>
        <p:txBody>
          <a:bodyPr/>
          <a:lstStyle/>
          <a:p>
            <a:pPr marL="0" indent="0">
              <a:buNone/>
            </a:pPr>
            <a:r>
              <a:rPr lang="sr-Cyrl-RS" dirty="0" smtClean="0"/>
              <a:t>Дужности пацијента, према Закону јесу:</a:t>
            </a:r>
          </a:p>
          <a:p>
            <a:endParaRPr lang="sr-Cyrl-RS" dirty="0" smtClean="0"/>
          </a:p>
          <a:p>
            <a:pPr>
              <a:buFont typeface="Wingdings" panose="05000000000000000000" pitchFamily="2" charset="2"/>
              <a:buChar char="ü"/>
            </a:pPr>
            <a:r>
              <a:rPr lang="sr-Cyrl-RS" dirty="0"/>
              <a:t> </a:t>
            </a:r>
            <a:r>
              <a:rPr lang="sr-Cyrl-RS" dirty="0" smtClean="0"/>
              <a:t>да активно чува и унапређује своје и здравље других лица, као и услове животне средине, поштујући начела здравствене заштите</a:t>
            </a:r>
          </a:p>
          <a:p>
            <a:pPr>
              <a:buFont typeface="Wingdings" panose="05000000000000000000" pitchFamily="2" charset="2"/>
              <a:buChar char="ü"/>
            </a:pPr>
            <a:r>
              <a:rPr lang="sr-Cyrl-RS" dirty="0" smtClean="0"/>
              <a:t>Да потпуно и истинито инфромише здравстевног радниа о свом здравственом стању</a:t>
            </a:r>
          </a:p>
          <a:p>
            <a:pPr>
              <a:buFont typeface="Wingdings" panose="05000000000000000000" pitchFamily="2" charset="2"/>
              <a:buChar char="ü"/>
            </a:pPr>
            <a:r>
              <a:rPr lang="sr-Cyrl-RS" dirty="0" smtClean="0"/>
              <a:t>Да се придржава упутства лекара и прописане терапије</a:t>
            </a:r>
          </a:p>
          <a:p>
            <a:pPr>
              <a:buFont typeface="Wingdings" panose="05000000000000000000" pitchFamily="2" charset="2"/>
              <a:buChar char="ü"/>
            </a:pPr>
            <a:r>
              <a:rPr lang="sr-Cyrl-RS" dirty="0" smtClean="0"/>
              <a:t>Да се писмено изјасни у случају да захтева прекид лечења.</a:t>
            </a:r>
            <a:endParaRPr lang="en-US" dirty="0"/>
          </a:p>
        </p:txBody>
      </p:sp>
    </p:spTree>
    <p:extLst>
      <p:ext uri="{BB962C8B-B14F-4D97-AF65-F5344CB8AC3E}">
        <p14:creationId xmlns:p14="http://schemas.microsoft.com/office/powerpoint/2010/main" val="2853960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9093"/>
            <a:ext cx="10515600" cy="927279"/>
          </a:xfrm>
        </p:spPr>
        <p:txBody>
          <a:bodyPr>
            <a:normAutofit/>
          </a:bodyPr>
          <a:lstStyle/>
          <a:p>
            <a:pPr algn="ctr"/>
            <a:r>
              <a:rPr lang="sr-Cyrl-RS" sz="2800" dirty="0" smtClean="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283335" y="1313645"/>
            <a:ext cx="11449319" cy="5215944"/>
          </a:xfrm>
        </p:spPr>
        <p:txBody>
          <a:bodyPr>
            <a:normAutofit lnSpcReduction="10000"/>
          </a:bodyPr>
          <a:lstStyle/>
          <a:p>
            <a:pPr marL="0" indent="0">
              <a:buNone/>
            </a:pPr>
            <a:r>
              <a:rPr lang="sr-Cyrl-RS" dirty="0" smtClean="0"/>
              <a:t>Члан 25 Универзалне декларације о људским правима УН:</a:t>
            </a:r>
          </a:p>
          <a:p>
            <a:r>
              <a:rPr lang="sr-Cyrl-RS" dirty="0" smtClean="0"/>
              <a:t>„свако има право на стандард живота који обезбеђује здравље и благостање, његово и његове породице, укључујући храну, стан, лекарску негу и потребне социјалне службе као и право на осигурање у случају незапослености, болести, старости или у другим случајевима губљења средстава за издржавање услед околности независних од његове воље.“</a:t>
            </a:r>
          </a:p>
          <a:p>
            <a:r>
              <a:rPr lang="sr-Cyrl-RS" dirty="0" smtClean="0"/>
              <a:t>Најстарији систем који гарантује људска права заснован је на Европској конвенцији о заштити људских права и основних слобода- усвојен 1950. године у Риму а промовише га Савет Европе.</a:t>
            </a:r>
          </a:p>
          <a:p>
            <a:r>
              <a:rPr lang="sr-Cyrl-RS" dirty="0" smtClean="0"/>
              <a:t>У оквиру овог система Европска комисија о људским правима и Европски суд за људска права обезбеђују поштовање људских права међу државама уговорницима.</a:t>
            </a:r>
            <a:endParaRPr lang="en-US" dirty="0"/>
          </a:p>
        </p:txBody>
      </p:sp>
    </p:spTree>
    <p:extLst>
      <p:ext uri="{BB962C8B-B14F-4D97-AF65-F5344CB8AC3E}">
        <p14:creationId xmlns:p14="http://schemas.microsoft.com/office/powerpoint/2010/main" val="253363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80304"/>
            <a:ext cx="10515600" cy="927280"/>
          </a:xfrm>
        </p:spPr>
        <p:txBody>
          <a:bodyPr>
            <a:normAutofit/>
          </a:bodyPr>
          <a:lstStyle/>
          <a:p>
            <a:pPr algn="ctr"/>
            <a:r>
              <a:rPr lang="sr-Cyrl-RS" sz="2800" dirty="0" smtClean="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463639" y="1275008"/>
            <a:ext cx="11359167" cy="5280338"/>
          </a:xfrm>
        </p:spPr>
        <p:txBody>
          <a:bodyPr/>
          <a:lstStyle/>
          <a:p>
            <a:r>
              <a:rPr lang="sr-Cyrl-RS" dirty="0" smtClean="0"/>
              <a:t>Устав Светске здравствене организације- први међународни инструмент којим се гарантује право на здравље.</a:t>
            </a:r>
          </a:p>
          <a:p>
            <a:r>
              <a:rPr lang="sr-Cyrl-RS" dirty="0" smtClean="0"/>
              <a:t>Право на здравље из наведеног документа подарзумева обавезу да друштво мора да створи услове у којима свако може да буде здрав колико је то могуће. </a:t>
            </a:r>
          </a:p>
          <a:p>
            <a:r>
              <a:rPr lang="sr-Cyrl-RS" dirty="0" smtClean="0"/>
              <a:t>Такви услови подразумевају доступност здрасвтвених услуга, здраве и безбедне услове рада, адекватан смештај и нутрицију.</a:t>
            </a:r>
          </a:p>
          <a:p>
            <a:r>
              <a:rPr lang="sr-Cyrl-RS" dirty="0" smtClean="0"/>
              <a:t>Општа одредба Комитета УН (члан 14) експлицитно исказује да држава треба да креира окружење које ће да обезбеди најбоље уживање права на здравље појединца, које се односи не само на благовремену и одговарајућу здравствену заштиту веч и на основне детерминанте здравља са којима је оно уско повезано. </a:t>
            </a:r>
            <a:endParaRPr lang="en-US" dirty="0"/>
          </a:p>
        </p:txBody>
      </p:sp>
    </p:spTree>
    <p:extLst>
      <p:ext uri="{BB962C8B-B14F-4D97-AF65-F5344CB8AC3E}">
        <p14:creationId xmlns:p14="http://schemas.microsoft.com/office/powerpoint/2010/main" val="16374210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0153"/>
            <a:ext cx="10515600" cy="1030310"/>
          </a:xfrm>
        </p:spPr>
        <p:txBody>
          <a:bodyPr>
            <a:normAutofit/>
          </a:bodyPr>
          <a:lstStyle/>
          <a:p>
            <a:pPr algn="ctr"/>
            <a:r>
              <a:rPr lang="sr-Cyrl-RS" sz="2800" dirty="0" smtClean="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257577" y="1210614"/>
            <a:ext cx="11603865" cy="5344732"/>
          </a:xfrm>
        </p:spPr>
        <p:txBody>
          <a:bodyPr/>
          <a:lstStyle/>
          <a:p>
            <a:r>
              <a:rPr lang="sr-Cyrl-RS" dirty="0" smtClean="0"/>
              <a:t>Неспремност ≠неспосбност за остваривање максимума расположивих ресурса у друштву</a:t>
            </a:r>
          </a:p>
          <a:p>
            <a:r>
              <a:rPr lang="sr-Cyrl-RS" dirty="0" smtClean="0"/>
              <a:t>Минимални, основни ниво права на здравље, државе би требало да остварују поштовањем, неометањем уживања права на здравље, испуњавањем и доношењем позитивних корака за оставривање права на здравље као и обезбеђивањем, без било какве дискриманције, директног приступа здравственим установама и правичном расподелом здравствених служби, услуга и роба.</a:t>
            </a:r>
          </a:p>
          <a:p>
            <a:r>
              <a:rPr lang="sr-Cyrl-RS" dirty="0" smtClean="0"/>
              <a:t>Право на здравље зависи од поштовања и осталих људских права и слобода: право на живот, дискриминацију, недискриминацију, једнакост, удруживање и кретање, учешће и уживање добити од научног развоја и примене научних достигнућа.</a:t>
            </a:r>
            <a:endParaRPr lang="en-US" dirty="0"/>
          </a:p>
        </p:txBody>
      </p:sp>
    </p:spTree>
    <p:extLst>
      <p:ext uri="{BB962C8B-B14F-4D97-AF65-F5344CB8AC3E}">
        <p14:creationId xmlns:p14="http://schemas.microsoft.com/office/powerpoint/2010/main" val="1049945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93184"/>
            <a:ext cx="10515600" cy="1030309"/>
          </a:xfrm>
        </p:spPr>
        <p:txBody>
          <a:bodyPr>
            <a:normAutofit/>
          </a:bodyPr>
          <a:lstStyle/>
          <a:p>
            <a:pPr algn="ctr"/>
            <a:r>
              <a:rPr lang="sr-Cyrl-RS" sz="2800" dirty="0" smtClean="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270455" y="1210614"/>
            <a:ext cx="11513713" cy="5306096"/>
          </a:xfrm>
        </p:spPr>
        <p:txBody>
          <a:bodyPr/>
          <a:lstStyle/>
          <a:p>
            <a:pPr marL="0" indent="0">
              <a:buNone/>
            </a:pPr>
            <a:r>
              <a:rPr lang="sr-Cyrl-RS" dirty="0" smtClean="0"/>
              <a:t>Критеријуми за евалуацију права на здравље у једној држави су:</a:t>
            </a:r>
          </a:p>
          <a:p>
            <a:pPr marL="514350" indent="-514350">
              <a:buFont typeface="+mj-lt"/>
              <a:buAutoNum type="arabicPeriod"/>
            </a:pPr>
            <a:r>
              <a:rPr lang="sr-Cyrl-RS" b="1" i="1" dirty="0" smtClean="0"/>
              <a:t>Доступност</a:t>
            </a:r>
            <a:r>
              <a:rPr lang="sr-Cyrl-RS" dirty="0" smtClean="0"/>
              <a:t> здравствених услуга и програма, као и задовоњавајуће функционисање здравствених услуга</a:t>
            </a:r>
          </a:p>
          <a:p>
            <a:pPr marL="514350" indent="-514350">
              <a:buFont typeface="+mj-lt"/>
              <a:buAutoNum type="arabicPeriod"/>
            </a:pPr>
            <a:r>
              <a:rPr lang="sr-Cyrl-RS" b="1" i="1" dirty="0" smtClean="0"/>
              <a:t>Приступачност</a:t>
            </a:r>
            <a:r>
              <a:rPr lang="sr-Cyrl-RS" dirty="0" smtClean="0"/>
              <a:t> здравствених установа и услуга које су у надложености државе и то према свима, без дискриминације, у смислу физичке и економске приступачности, укључујући и доступност информација.</a:t>
            </a:r>
          </a:p>
          <a:p>
            <a:pPr marL="514350" indent="-514350">
              <a:buFont typeface="+mj-lt"/>
              <a:buAutoNum type="arabicPeriod"/>
            </a:pPr>
            <a:r>
              <a:rPr lang="sr-Cyrl-RS" b="1" i="1" dirty="0" smtClean="0"/>
              <a:t>Прихватљивост</a:t>
            </a:r>
            <a:r>
              <a:rPr lang="sr-Cyrl-RS" dirty="0" smtClean="0"/>
              <a:t>, која се односи на културалну прихватљивост здравствених услуга, да се приликом њиховог пружања поштују принципи медицинске етике</a:t>
            </a:r>
          </a:p>
          <a:p>
            <a:pPr marL="514350" indent="-514350">
              <a:buFont typeface="+mj-lt"/>
              <a:buAutoNum type="arabicPeriod"/>
            </a:pPr>
            <a:r>
              <a:rPr lang="sr-Cyrl-RS" b="1" i="1" dirty="0" smtClean="0"/>
              <a:t>Квалитет</a:t>
            </a:r>
            <a:r>
              <a:rPr lang="sr-Cyrl-RS" dirty="0" smtClean="0"/>
              <a:t> здравствене заштите и здравствених услуга мор бити научно и медицински одговарајући.</a:t>
            </a:r>
            <a:endParaRPr lang="en-US" dirty="0"/>
          </a:p>
        </p:txBody>
      </p:sp>
    </p:spTree>
    <p:extLst>
      <p:ext uri="{BB962C8B-B14F-4D97-AF65-F5344CB8AC3E}">
        <p14:creationId xmlns:p14="http://schemas.microsoft.com/office/powerpoint/2010/main" val="1329073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6063"/>
            <a:ext cx="10515600" cy="1056068"/>
          </a:xfrm>
        </p:spPr>
        <p:txBody>
          <a:bodyPr>
            <a:normAutofit/>
          </a:bodyPr>
          <a:lstStyle/>
          <a:p>
            <a:pPr algn="ctr"/>
            <a:r>
              <a:rPr lang="sr-Cyrl-RS" sz="2800" dirty="0" smtClean="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373487" y="1313644"/>
            <a:ext cx="11449319" cy="5241701"/>
          </a:xfrm>
        </p:spPr>
        <p:txBody>
          <a:bodyPr>
            <a:normAutofit lnSpcReduction="10000"/>
          </a:bodyPr>
          <a:lstStyle/>
          <a:p>
            <a:r>
              <a:rPr lang="sr-Cyrl-RS" dirty="0" smtClean="0"/>
              <a:t>У Републици Србији све слободе и права човека, тј. грађана се остварују на основу Устава Републике Србије.</a:t>
            </a:r>
          </a:p>
          <a:p>
            <a:r>
              <a:rPr lang="sr-Cyrl-RS" dirty="0" smtClean="0"/>
              <a:t>Услови за остваривање појединих права и слободе увтрђују се Законом:</a:t>
            </a:r>
          </a:p>
          <a:p>
            <a:r>
              <a:rPr lang="sr-Cyrl-RS" dirty="0" smtClean="0"/>
              <a:t>Члан 23: односи се на достојанство и слободан развој личности</a:t>
            </a:r>
          </a:p>
          <a:p>
            <a:r>
              <a:rPr lang="sr-Cyrl-RS" dirty="0" smtClean="0"/>
              <a:t>Члан 25- односи се на неповредивост физичког и психичког интегритета</a:t>
            </a:r>
          </a:p>
          <a:p>
            <a:r>
              <a:rPr lang="sr-Cyrl-RS" dirty="0" smtClean="0"/>
              <a:t>Члан 64- односи се на права детета</a:t>
            </a:r>
          </a:p>
          <a:p>
            <a:r>
              <a:rPr lang="sr-Cyrl-RS" dirty="0" smtClean="0"/>
              <a:t>Члан 66- односи се на посебну заштиту породице, мајке, самохраног родитеља и детета.</a:t>
            </a:r>
          </a:p>
          <a:p>
            <a:endParaRPr lang="sr-Cyrl-RS" dirty="0"/>
          </a:p>
          <a:p>
            <a:r>
              <a:rPr lang="sr-Cyrl-RS" dirty="0" smtClean="0"/>
              <a:t>У Уставу наше земље право на здравље непосредно је подржано члановима 68 и74, који се односе на здравствену заштиту и животну средину. </a:t>
            </a:r>
          </a:p>
          <a:p>
            <a:endParaRPr lang="en-US" dirty="0"/>
          </a:p>
        </p:txBody>
      </p:sp>
    </p:spTree>
    <p:extLst>
      <p:ext uri="{BB962C8B-B14F-4D97-AF65-F5344CB8AC3E}">
        <p14:creationId xmlns:p14="http://schemas.microsoft.com/office/powerpoint/2010/main" val="2478673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18942"/>
            <a:ext cx="10515600" cy="824248"/>
          </a:xfrm>
        </p:spPr>
        <p:txBody>
          <a:bodyPr>
            <a:normAutofit fontScale="90000"/>
          </a:bodyPr>
          <a:lstStyle/>
          <a:p>
            <a:pPr algn="ctr"/>
            <a:r>
              <a:rPr lang="sr-Cyrl-RS" sz="2800" dirty="0" smtClean="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334851" y="1171977"/>
            <a:ext cx="11500834" cy="5357612"/>
          </a:xfrm>
        </p:spPr>
        <p:txBody>
          <a:bodyPr>
            <a:normAutofit fontScale="92500" lnSpcReduction="20000"/>
          </a:bodyPr>
          <a:lstStyle/>
          <a:p>
            <a:pPr marL="0" indent="0">
              <a:buNone/>
            </a:pPr>
            <a:r>
              <a:rPr lang="sr-Cyrl-RS" dirty="0" smtClean="0"/>
              <a:t>Модели односа пацијент-здравствени радник</a:t>
            </a:r>
          </a:p>
          <a:p>
            <a:r>
              <a:rPr lang="sr-Cyrl-RS" dirty="0" smtClean="0"/>
              <a:t>Средином 20. века однос лекара и пацијента је био </a:t>
            </a:r>
            <a:r>
              <a:rPr lang="sr-Cyrl-RS" b="1" i="1" dirty="0" smtClean="0"/>
              <a:t>патерналистички-</a:t>
            </a:r>
            <a:r>
              <a:rPr lang="sr-Cyrl-RS" dirty="0" smtClean="0"/>
              <a:t> доминирао је здрасвтвени радника а од пацијента се очекивала пасивна сарадња.</a:t>
            </a:r>
          </a:p>
          <a:p>
            <a:r>
              <a:rPr lang="sr-Cyrl-RS" dirty="0" smtClean="0"/>
              <a:t>Реч пацијент на енглеском језику води порекло од облика речи који означава „стрпљивост“ а на латинском означава „ особу која пати“ (мисли се од одређене болести). У том периоду је лекар био у центру доношења одлуке о здравственој заштити како појединца тако ипопулационих група.</a:t>
            </a:r>
          </a:p>
          <a:p>
            <a:r>
              <a:rPr lang="sr-Cyrl-RS" dirty="0" smtClean="0"/>
              <a:t>Крајем 20. века се мења овај претходни правац и здравствени радници све више заговарају активније сарађивање пацијената у процесу одлучивања у здравственом деловању.</a:t>
            </a:r>
          </a:p>
          <a:p>
            <a:r>
              <a:rPr lang="sr-Cyrl-RS" dirty="0" smtClean="0"/>
              <a:t>Као и тада, и данас се уверења и очекивања пацијената и лекара суштински разликују.</a:t>
            </a:r>
          </a:p>
          <a:p>
            <a:r>
              <a:rPr lang="sr-Cyrl-RS" dirty="0" smtClean="0"/>
              <a:t>Модел њихове интеракције одређен је етичким, моралним и вредносним питањима, али и законским обавезама здравстевних радника према пацијенту.</a:t>
            </a:r>
          </a:p>
          <a:p>
            <a:endParaRPr lang="sr-Cyrl-RS" dirty="0" smtClean="0"/>
          </a:p>
          <a:p>
            <a:endParaRPr lang="en-US" dirty="0"/>
          </a:p>
        </p:txBody>
      </p:sp>
    </p:spTree>
    <p:extLst>
      <p:ext uri="{BB962C8B-B14F-4D97-AF65-F5344CB8AC3E}">
        <p14:creationId xmlns:p14="http://schemas.microsoft.com/office/powerpoint/2010/main" val="36113179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0457"/>
            <a:ext cx="10515600" cy="759854"/>
          </a:xfrm>
        </p:spPr>
        <p:txBody>
          <a:bodyPr>
            <a:normAutofit fontScale="90000"/>
          </a:bodyPr>
          <a:lstStyle/>
          <a:p>
            <a:pPr algn="ctr"/>
            <a:r>
              <a:rPr lang="sr-Cyrl-RS" sz="2800" dirty="0"/>
              <a:t>Право на здравље и права пацијената у систему здравствене заштите</a:t>
            </a:r>
            <a:endParaRPr lang="en-US" sz="2800" dirty="0"/>
          </a:p>
        </p:txBody>
      </p:sp>
      <p:sp>
        <p:nvSpPr>
          <p:cNvPr id="3" name="Content Placeholder 2"/>
          <p:cNvSpPr>
            <a:spLocks noGrp="1"/>
          </p:cNvSpPr>
          <p:nvPr>
            <p:ph idx="1"/>
          </p:nvPr>
        </p:nvSpPr>
        <p:spPr>
          <a:xfrm>
            <a:off x="270456" y="1068946"/>
            <a:ext cx="11552350" cy="5473522"/>
          </a:xfrm>
        </p:spPr>
        <p:txBody>
          <a:bodyPr>
            <a:normAutofit lnSpcReduction="10000"/>
          </a:bodyPr>
          <a:lstStyle/>
          <a:p>
            <a:pPr marL="0" indent="0">
              <a:buNone/>
            </a:pPr>
            <a:r>
              <a:rPr lang="sr-Cyrl-RS" dirty="0" smtClean="0"/>
              <a:t>У Европи су заступљена четири модела односа лекар-пацијент:</a:t>
            </a:r>
          </a:p>
          <a:p>
            <a:pPr marL="514350" indent="-514350">
              <a:buFont typeface="+mj-lt"/>
              <a:buAutoNum type="arabicPeriod"/>
            </a:pPr>
            <a:r>
              <a:rPr lang="sr-Cyrl-RS" sz="2600" dirty="0" smtClean="0"/>
              <a:t>Патерналистички модел: лекар доноси одлуке у вези добробити пацијента које су независне од пацијентових жеља и тенденција.</a:t>
            </a:r>
          </a:p>
          <a:p>
            <a:pPr marL="514350" indent="-514350">
              <a:buFont typeface="+mj-lt"/>
              <a:buAutoNum type="arabicPeriod"/>
            </a:pPr>
            <a:r>
              <a:rPr lang="sr-Cyrl-RS" sz="2600" dirty="0" smtClean="0"/>
              <a:t>Информативни модел: лекар служи као извор информација, а пацијент је тај који доноси одлуку у складу са својим системима вредности. Други назив за овај модел је научни модел, у коме се претпоставља да постоји разлика између чињеница које саопштава здравствени радник и вредоносног система пацијента у однсоу на здравствене интервенције које су предложене.</a:t>
            </a:r>
          </a:p>
          <a:p>
            <a:pPr marL="514350" indent="-514350">
              <a:buFont typeface="+mj-lt"/>
              <a:buAutoNum type="arabicPeriod"/>
            </a:pPr>
            <a:r>
              <a:rPr lang="sr-Cyrl-RS" sz="2600" dirty="0" smtClean="0"/>
              <a:t>Интерпретативни модел: лекар пмаже пацијенту да одлуче онда када нису сигурни у избор здравствене интервенције или када пацијент не може своје жеље јасно да изрази.</a:t>
            </a:r>
          </a:p>
          <a:p>
            <a:pPr marL="514350" indent="-514350">
              <a:buFont typeface="+mj-lt"/>
              <a:buAutoNum type="arabicPeriod"/>
            </a:pPr>
            <a:r>
              <a:rPr lang="sr-Cyrl-RS" sz="2600" dirty="0" smtClean="0"/>
              <a:t>Делиберативни или саветодавни модел: лекар, пре него што пације т направи избор, као пријатељ или наставник, подучавапацијента, уз његову сагласност, о пожељним опцијама и вредностима.</a:t>
            </a:r>
          </a:p>
          <a:p>
            <a:pPr marL="514350" indent="-514350">
              <a:buFont typeface="+mj-lt"/>
              <a:buAutoNum type="arabicPeriod"/>
            </a:pPr>
            <a:endParaRPr lang="sr-Cyrl-RS" dirty="0" smtClean="0"/>
          </a:p>
          <a:p>
            <a:endParaRPr lang="en-US" dirty="0"/>
          </a:p>
        </p:txBody>
      </p:sp>
    </p:spTree>
    <p:extLst>
      <p:ext uri="{BB962C8B-B14F-4D97-AF65-F5344CB8AC3E}">
        <p14:creationId xmlns:p14="http://schemas.microsoft.com/office/powerpoint/2010/main" val="33378536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640</TotalTime>
  <Words>2510</Words>
  <Application>Microsoft Office PowerPoint</Application>
  <PresentationFormat>Widescreen</PresentationFormat>
  <Paragraphs>167</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Calibri Light</vt:lpstr>
      <vt:lpstr>Wingdings</vt:lpstr>
      <vt:lpstr>Office Theme</vt:lpstr>
      <vt:lpstr>Интегрисане академске студије фармације  Социјална фармација Тематска јединица бр.10</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lpstr>Право на здравље и права пацијената у систему здравствене заштите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32</cp:revision>
  <dcterms:created xsi:type="dcterms:W3CDTF">2019-04-13T17:36:10Z</dcterms:created>
  <dcterms:modified xsi:type="dcterms:W3CDTF">2021-02-07T13:38:49Z</dcterms:modified>
</cp:coreProperties>
</file>